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>
        <p:scale>
          <a:sx n="110" d="100"/>
          <a:sy n="110" d="100"/>
        </p:scale>
        <p:origin x="53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cifs.wistar.upenn.edu\bioinfo-nfs\projects\273_20160909_Pimkin_RNA.CHIP_CD34\MV411\00_overlap_tab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cifs.wistar.upenn.edu\bioinfo-nfs\projects\273_20160909_Pimkin_RNA.CHIP_CD34\MV411\00_overlap_tabl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cifs.wistar.upenn.edu\bioinfo-nfs\projects\273_20160909_Pimkin_RNA.CHIP_CD34\MV411\00_overlap_table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//cifs.wistar.upenn.edu\bioinfo-nfs\projects\273_20160909_Pimkin_RNA.CHIP_CD34\MV411\00_overlap_tabl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9525">
                <a:solidFill>
                  <a:schemeClr val="tx1"/>
                </a:solidFill>
              </a:ln>
              <a:effectLst/>
            </c:spPr>
          </c:marker>
          <c:xVal>
            <c:numRef>
              <c:f>'00_overlap_table'!$B$6:$B$46</c:f>
              <c:numCache>
                <c:formatCode>General</c:formatCode>
                <c:ptCount val="41"/>
                <c:pt idx="0">
                  <c:v>59560.0</c:v>
                </c:pt>
                <c:pt idx="1">
                  <c:v>33449.0</c:v>
                </c:pt>
                <c:pt idx="2">
                  <c:v>36245.0</c:v>
                </c:pt>
                <c:pt idx="3">
                  <c:v>46315.0</c:v>
                </c:pt>
                <c:pt idx="4">
                  <c:v>8543.0</c:v>
                </c:pt>
                <c:pt idx="5">
                  <c:v>10469.0</c:v>
                </c:pt>
                <c:pt idx="6">
                  <c:v>7373.0</c:v>
                </c:pt>
                <c:pt idx="7">
                  <c:v>69193.0</c:v>
                </c:pt>
                <c:pt idx="8">
                  <c:v>21925.0</c:v>
                </c:pt>
                <c:pt idx="9">
                  <c:v>15129.0</c:v>
                </c:pt>
                <c:pt idx="10">
                  <c:v>2455.0</c:v>
                </c:pt>
                <c:pt idx="11">
                  <c:v>918.0</c:v>
                </c:pt>
                <c:pt idx="12">
                  <c:v>44177.0</c:v>
                </c:pt>
                <c:pt idx="13">
                  <c:v>5445.0</c:v>
                </c:pt>
                <c:pt idx="14">
                  <c:v>10142.0</c:v>
                </c:pt>
                <c:pt idx="15">
                  <c:v>7274.0</c:v>
                </c:pt>
                <c:pt idx="16">
                  <c:v>4250.0</c:v>
                </c:pt>
                <c:pt idx="17">
                  <c:v>13739.0</c:v>
                </c:pt>
                <c:pt idx="18">
                  <c:v>68694.0</c:v>
                </c:pt>
                <c:pt idx="19">
                  <c:v>22011.0</c:v>
                </c:pt>
                <c:pt idx="20">
                  <c:v>18087.0</c:v>
                </c:pt>
                <c:pt idx="21">
                  <c:v>8375.0</c:v>
                </c:pt>
                <c:pt idx="22">
                  <c:v>7524.0</c:v>
                </c:pt>
                <c:pt idx="23">
                  <c:v>3864.0</c:v>
                </c:pt>
                <c:pt idx="24">
                  <c:v>17290.0</c:v>
                </c:pt>
                <c:pt idx="25">
                  <c:v>67559.0</c:v>
                </c:pt>
                <c:pt idx="26">
                  <c:v>33755.0</c:v>
                </c:pt>
                <c:pt idx="27">
                  <c:v>24962.0</c:v>
                </c:pt>
                <c:pt idx="28">
                  <c:v>47842.0</c:v>
                </c:pt>
                <c:pt idx="29">
                  <c:v>24210.0</c:v>
                </c:pt>
                <c:pt idx="30">
                  <c:v>124337.0</c:v>
                </c:pt>
                <c:pt idx="31">
                  <c:v>105109.0</c:v>
                </c:pt>
                <c:pt idx="32">
                  <c:v>56708.0</c:v>
                </c:pt>
                <c:pt idx="33">
                  <c:v>48013.0</c:v>
                </c:pt>
                <c:pt idx="34">
                  <c:v>72893.0</c:v>
                </c:pt>
                <c:pt idx="35">
                  <c:v>35721.0</c:v>
                </c:pt>
                <c:pt idx="36">
                  <c:v>14487.0</c:v>
                </c:pt>
                <c:pt idx="37">
                  <c:v>22791.0</c:v>
                </c:pt>
                <c:pt idx="38">
                  <c:v>9138.0</c:v>
                </c:pt>
                <c:pt idx="39">
                  <c:v>22005.0</c:v>
                </c:pt>
                <c:pt idx="40">
                  <c:v>29851.0</c:v>
                </c:pt>
              </c:numCache>
            </c:numRef>
          </c:xVal>
          <c:yVal>
            <c:numRef>
              <c:f>'00_overlap_table'!$B$47:$B$87</c:f>
              <c:numCache>
                <c:formatCode>General</c:formatCode>
                <c:ptCount val="41"/>
                <c:pt idx="0">
                  <c:v>57688.0</c:v>
                </c:pt>
                <c:pt idx="1">
                  <c:v>31289.0</c:v>
                </c:pt>
                <c:pt idx="2">
                  <c:v>35761.0</c:v>
                </c:pt>
                <c:pt idx="3">
                  <c:v>42862.0</c:v>
                </c:pt>
                <c:pt idx="4">
                  <c:v>7751.0</c:v>
                </c:pt>
                <c:pt idx="5">
                  <c:v>9704.0</c:v>
                </c:pt>
                <c:pt idx="6">
                  <c:v>6655.0</c:v>
                </c:pt>
                <c:pt idx="7">
                  <c:v>63324.0</c:v>
                </c:pt>
                <c:pt idx="8">
                  <c:v>21934.0</c:v>
                </c:pt>
                <c:pt idx="9">
                  <c:v>12659.0</c:v>
                </c:pt>
                <c:pt idx="10">
                  <c:v>1952.0</c:v>
                </c:pt>
                <c:pt idx="11">
                  <c:v>902.0</c:v>
                </c:pt>
                <c:pt idx="12">
                  <c:v>38444.0</c:v>
                </c:pt>
                <c:pt idx="13">
                  <c:v>4766.0</c:v>
                </c:pt>
                <c:pt idx="14">
                  <c:v>7916.0</c:v>
                </c:pt>
                <c:pt idx="15">
                  <c:v>6027.0</c:v>
                </c:pt>
                <c:pt idx="16">
                  <c:v>3452.0</c:v>
                </c:pt>
                <c:pt idx="17">
                  <c:v>10846.0</c:v>
                </c:pt>
                <c:pt idx="18">
                  <c:v>64468.0</c:v>
                </c:pt>
                <c:pt idx="19">
                  <c:v>18981.0</c:v>
                </c:pt>
                <c:pt idx="20">
                  <c:v>14745.0</c:v>
                </c:pt>
                <c:pt idx="21">
                  <c:v>7072.0</c:v>
                </c:pt>
                <c:pt idx="22">
                  <c:v>6370.0</c:v>
                </c:pt>
                <c:pt idx="23">
                  <c:v>3426.0</c:v>
                </c:pt>
                <c:pt idx="24">
                  <c:v>16448.0</c:v>
                </c:pt>
                <c:pt idx="25">
                  <c:v>60044.0</c:v>
                </c:pt>
                <c:pt idx="26">
                  <c:v>28957.0</c:v>
                </c:pt>
                <c:pt idx="27">
                  <c:v>20653.0</c:v>
                </c:pt>
                <c:pt idx="28">
                  <c:v>42945.0</c:v>
                </c:pt>
                <c:pt idx="29">
                  <c:v>22191.0</c:v>
                </c:pt>
                <c:pt idx="30">
                  <c:v>118776.0</c:v>
                </c:pt>
                <c:pt idx="31">
                  <c:v>100967.0</c:v>
                </c:pt>
                <c:pt idx="32">
                  <c:v>51632.0</c:v>
                </c:pt>
                <c:pt idx="33">
                  <c:v>44094.0</c:v>
                </c:pt>
                <c:pt idx="34">
                  <c:v>65884.0</c:v>
                </c:pt>
                <c:pt idx="35">
                  <c:v>30785.0</c:v>
                </c:pt>
                <c:pt idx="36">
                  <c:v>12838.0</c:v>
                </c:pt>
                <c:pt idx="37">
                  <c:v>18656.0</c:v>
                </c:pt>
                <c:pt idx="38">
                  <c:v>5937.0</c:v>
                </c:pt>
                <c:pt idx="39">
                  <c:v>17668.0</c:v>
                </c:pt>
                <c:pt idx="40">
                  <c:v>25400.0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89E-4C4F-BF4E-C11C5626C5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01976224"/>
        <c:axId val="-1101972752"/>
      </c:scatterChart>
      <c:valAx>
        <c:axId val="-1101976224"/>
        <c:scaling>
          <c:logBase val="2.0"/>
          <c:orientation val="minMax"/>
          <c:min val="500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 peaks vs INPUT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101972752"/>
        <c:crosses val="autoZero"/>
        <c:crossBetween val="midCat"/>
      </c:valAx>
      <c:valAx>
        <c:axId val="-1101972752"/>
        <c:scaling>
          <c:logBase val="2.0"/>
          <c:orientation val="minMax"/>
          <c:min val="5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 peaks</a:t>
                </a:r>
                <a:r>
                  <a:rPr lang="en-US" baseline="0"/>
                  <a:t> vs IGG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101976224"/>
        <c:crosses val="autoZero"/>
        <c:crossBetween val="midCat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'00_overlap_table'!$B$2</c:f>
              <c:strCache>
                <c:ptCount val="1"/>
                <c:pt idx="0">
                  <c:v>%both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'00_overlap_table'!$C$1:$AQ$1</c:f>
              <c:strCache>
                <c:ptCount val="41"/>
                <c:pt idx="0">
                  <c:v>igg.CEBPA.1</c:v>
                </c:pt>
                <c:pt idx="1">
                  <c:v>igg.CEBPA.2</c:v>
                </c:pt>
                <c:pt idx="2">
                  <c:v>igg.CTCF.1</c:v>
                </c:pt>
                <c:pt idx="3">
                  <c:v>igg.ELF2.1</c:v>
                </c:pt>
                <c:pt idx="4">
                  <c:v>igg.ELF2.3</c:v>
                </c:pt>
                <c:pt idx="5">
                  <c:v>igg.ETV6.3</c:v>
                </c:pt>
                <c:pt idx="6">
                  <c:v>igg.ETV6.4</c:v>
                </c:pt>
                <c:pt idx="7">
                  <c:v>igg.FLI1.1</c:v>
                </c:pt>
                <c:pt idx="8">
                  <c:v>igg.GATA2.4</c:v>
                </c:pt>
                <c:pt idx="9">
                  <c:v>igg.GFI1.4</c:v>
                </c:pt>
                <c:pt idx="10">
                  <c:v>igg.GSE1.1</c:v>
                </c:pt>
                <c:pt idx="11">
                  <c:v>igg.GSE1.9</c:v>
                </c:pt>
                <c:pt idx="12">
                  <c:v>igg.IKZF1.1</c:v>
                </c:pt>
                <c:pt idx="13">
                  <c:v>igg.IKZF1.2</c:v>
                </c:pt>
                <c:pt idx="14">
                  <c:v>igg.IRF2BP2.1</c:v>
                </c:pt>
                <c:pt idx="15">
                  <c:v>igg.IRF2BP2.2</c:v>
                </c:pt>
                <c:pt idx="16">
                  <c:v>igg.IRF2BP2.3</c:v>
                </c:pt>
                <c:pt idx="17">
                  <c:v>igg.IRF2BP2.9</c:v>
                </c:pt>
                <c:pt idx="18">
                  <c:v>igg.IRF8.2</c:v>
                </c:pt>
                <c:pt idx="19">
                  <c:v>igg.LMO2.1</c:v>
                </c:pt>
                <c:pt idx="20">
                  <c:v>igg.LYL1.1</c:v>
                </c:pt>
                <c:pt idx="21">
                  <c:v>igg.MEF2C.1</c:v>
                </c:pt>
                <c:pt idx="22">
                  <c:v>igg.MEF2C.2</c:v>
                </c:pt>
                <c:pt idx="23">
                  <c:v>igg.MEF2C.4</c:v>
                </c:pt>
                <c:pt idx="24">
                  <c:v>igg.MEF2D.1</c:v>
                </c:pt>
                <c:pt idx="25">
                  <c:v>igg.MEIS1.1</c:v>
                </c:pt>
                <c:pt idx="26">
                  <c:v>igg.MYB.1</c:v>
                </c:pt>
                <c:pt idx="27">
                  <c:v>igg.MYB.2</c:v>
                </c:pt>
                <c:pt idx="28">
                  <c:v>igg.MYC.2</c:v>
                </c:pt>
                <c:pt idx="29">
                  <c:v>igg.MYC.3</c:v>
                </c:pt>
                <c:pt idx="30">
                  <c:v>igg.PU1.2</c:v>
                </c:pt>
                <c:pt idx="31">
                  <c:v>igg.PU1.3</c:v>
                </c:pt>
                <c:pt idx="32">
                  <c:v>igg.RUNX1.3</c:v>
                </c:pt>
                <c:pt idx="33">
                  <c:v>igg.RUNX1.4</c:v>
                </c:pt>
                <c:pt idx="34">
                  <c:v>igg.SMC1.1</c:v>
                </c:pt>
                <c:pt idx="35">
                  <c:v>igg.SP1.2</c:v>
                </c:pt>
                <c:pt idx="36">
                  <c:v>igg.SP1.3</c:v>
                </c:pt>
                <c:pt idx="37">
                  <c:v>igg.ZEB2.1</c:v>
                </c:pt>
                <c:pt idx="38">
                  <c:v>igg.ZEB2.7</c:v>
                </c:pt>
                <c:pt idx="39">
                  <c:v>igg.ZEB2.8</c:v>
                </c:pt>
                <c:pt idx="40">
                  <c:v>igg.ZMYND8.1</c:v>
                </c:pt>
              </c:strCache>
            </c:strRef>
          </c:cat>
          <c:val>
            <c:numRef>
              <c:f>'00_overlap_table'!$C$2:$AQ$2</c:f>
              <c:numCache>
                <c:formatCode>General</c:formatCode>
                <c:ptCount val="41"/>
                <c:pt idx="0">
                  <c:v>0.912374076561451</c:v>
                </c:pt>
                <c:pt idx="1">
                  <c:v>0.891805435140064</c:v>
                </c:pt>
                <c:pt idx="2">
                  <c:v>0.972768657745896</c:v>
                </c:pt>
                <c:pt idx="3">
                  <c:v>0.896232322141855</c:v>
                </c:pt>
                <c:pt idx="4">
                  <c:v>0.880135783682547</c:v>
                </c:pt>
                <c:pt idx="5">
                  <c:v>0.907632056547903</c:v>
                </c:pt>
                <c:pt idx="6">
                  <c:v>0.882544418825444</c:v>
                </c:pt>
                <c:pt idx="7">
                  <c:v>0.832801005882098</c:v>
                </c:pt>
                <c:pt idx="8">
                  <c:v>0.954344355758267</c:v>
                </c:pt>
                <c:pt idx="9">
                  <c:v>0.691717892788684</c:v>
                </c:pt>
                <c:pt idx="10">
                  <c:v>0.74786150712831</c:v>
                </c:pt>
                <c:pt idx="11">
                  <c:v>0.942265795206971</c:v>
                </c:pt>
                <c:pt idx="12">
                  <c:v>0.807365823844987</c:v>
                </c:pt>
                <c:pt idx="13">
                  <c:v>0.83544536271809</c:v>
                </c:pt>
                <c:pt idx="14">
                  <c:v>0.721948333662</c:v>
                </c:pt>
                <c:pt idx="15">
                  <c:v>0.77412702777014</c:v>
                </c:pt>
                <c:pt idx="16">
                  <c:v>0.76564705882353</c:v>
                </c:pt>
                <c:pt idx="17">
                  <c:v>0.766868039886455</c:v>
                </c:pt>
                <c:pt idx="18">
                  <c:v>0.906978775438903</c:v>
                </c:pt>
                <c:pt idx="19">
                  <c:v>0.781927218209077</c:v>
                </c:pt>
                <c:pt idx="20">
                  <c:v>0.777740918892022</c:v>
                </c:pt>
                <c:pt idx="21">
                  <c:v>0.808716417910448</c:v>
                </c:pt>
                <c:pt idx="22">
                  <c:v>0.821105794790005</c:v>
                </c:pt>
                <c:pt idx="23">
                  <c:v>0.754658385093168</c:v>
                </c:pt>
                <c:pt idx="24">
                  <c:v>0.619722382880278</c:v>
                </c:pt>
                <c:pt idx="25">
                  <c:v>0.829674802764991</c:v>
                </c:pt>
                <c:pt idx="26">
                  <c:v>0.83131387942527</c:v>
                </c:pt>
                <c:pt idx="27">
                  <c:v>0.793405977085169</c:v>
                </c:pt>
                <c:pt idx="28">
                  <c:v>0.857342920446469</c:v>
                </c:pt>
                <c:pt idx="29">
                  <c:v>0.876869062370921</c:v>
                </c:pt>
                <c:pt idx="30">
                  <c:v>0.856961322856431</c:v>
                </c:pt>
                <c:pt idx="31">
                  <c:v>0.93064342729928</c:v>
                </c:pt>
                <c:pt idx="32">
                  <c:v>0.816851237920576</c:v>
                </c:pt>
                <c:pt idx="33">
                  <c:v>0.879220211192802</c:v>
                </c:pt>
                <c:pt idx="34">
                  <c:v>0.813246813823001</c:v>
                </c:pt>
                <c:pt idx="35">
                  <c:v>0.766803840877915</c:v>
                </c:pt>
                <c:pt idx="36">
                  <c:v>0.856008835507697</c:v>
                </c:pt>
                <c:pt idx="37">
                  <c:v>0.652757667500329</c:v>
                </c:pt>
                <c:pt idx="38">
                  <c:v>0.587874808492011</c:v>
                </c:pt>
                <c:pt idx="39">
                  <c:v>0.77037037037037</c:v>
                </c:pt>
                <c:pt idx="40">
                  <c:v>0.802519178586982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684-48E8-903B-8D3525800C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1"/>
        <c:overlap val="-27"/>
        <c:axId val="-1192489376"/>
        <c:axId val="-1192487600"/>
      </c:barChart>
      <c:catAx>
        <c:axId val="-119248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192487600"/>
        <c:crosses val="autoZero"/>
        <c:auto val="1"/>
        <c:lblAlgn val="ctr"/>
        <c:lblOffset val="100"/>
        <c:noMultiLvlLbl val="0"/>
      </c:catAx>
      <c:valAx>
        <c:axId val="-1192487600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% ovelrap with vs input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192489376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529071320958526"/>
          <c:y val="0.0509259259259259"/>
          <c:w val="0.933855804125567"/>
          <c:h val="0.74439012831729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numFmt formatCode="#,##0" sourceLinked="0"/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PEAKS!$B$6:$Y$6</c:f>
              <c:numCache>
                <c:formatCode>General</c:formatCode>
                <c:ptCount val="24"/>
                <c:pt idx="0">
                  <c:v>237636.0</c:v>
                </c:pt>
                <c:pt idx="1">
                  <c:v>122303.0</c:v>
                </c:pt>
                <c:pt idx="2">
                  <c:v>79983.0</c:v>
                </c:pt>
                <c:pt idx="3">
                  <c:v>58903.0</c:v>
                </c:pt>
                <c:pt idx="4">
                  <c:v>46097.0</c:v>
                </c:pt>
                <c:pt idx="5">
                  <c:v>37414.0</c:v>
                </c:pt>
                <c:pt idx="6">
                  <c:v>30661.0</c:v>
                </c:pt>
                <c:pt idx="7">
                  <c:v>25378.0</c:v>
                </c:pt>
                <c:pt idx="8">
                  <c:v>21088.0</c:v>
                </c:pt>
                <c:pt idx="9">
                  <c:v>17255.0</c:v>
                </c:pt>
                <c:pt idx="10">
                  <c:v>13945.0</c:v>
                </c:pt>
                <c:pt idx="11">
                  <c:v>10954.0</c:v>
                </c:pt>
                <c:pt idx="12">
                  <c:v>8341.0</c:v>
                </c:pt>
                <c:pt idx="13">
                  <c:v>6000.0</c:v>
                </c:pt>
                <c:pt idx="14">
                  <c:v>4112.0</c:v>
                </c:pt>
                <c:pt idx="15">
                  <c:v>2642.0</c:v>
                </c:pt>
                <c:pt idx="16">
                  <c:v>1568.0</c:v>
                </c:pt>
                <c:pt idx="17">
                  <c:v>892.0</c:v>
                </c:pt>
                <c:pt idx="18">
                  <c:v>416.0</c:v>
                </c:pt>
                <c:pt idx="19">
                  <c:v>170.0</c:v>
                </c:pt>
                <c:pt idx="20">
                  <c:v>57.0</c:v>
                </c:pt>
                <c:pt idx="21">
                  <c:v>20.0</c:v>
                </c:pt>
                <c:pt idx="22">
                  <c:v>2.0</c:v>
                </c:pt>
                <c:pt idx="23">
                  <c:v>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F02-47EB-9C86-A5F47E6CC5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7"/>
        <c:axId val="-1678232576"/>
        <c:axId val="-1678228544"/>
      </c:barChart>
      <c:catAx>
        <c:axId val="-16782325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At least this many</a:t>
                </a:r>
                <a:r>
                  <a:rPr lang="en-US" baseline="0"/>
                  <a:t> TF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678228544"/>
        <c:crosses val="autoZero"/>
        <c:auto val="1"/>
        <c:lblAlgn val="ctr"/>
        <c:lblOffset val="100"/>
        <c:noMultiLvlLbl val="0"/>
      </c:catAx>
      <c:valAx>
        <c:axId val="-1678228544"/>
        <c:scaling>
          <c:logBase val="2.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</a:t>
                </a:r>
                <a:r>
                  <a:rPr lang="en-US" baseline="0"/>
                  <a:t> binding sites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678232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000"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637374570055999"/>
          <c:y val="0.0509259259259259"/>
          <c:w val="0.913186939177729"/>
          <c:h val="0.693464202391368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numFmt formatCode="#,##0" sourceLinked="0"/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PEAKS!$B$1:$Y$1</c:f>
              <c:strCache>
                <c:ptCount val="24"/>
                <c:pt idx="0">
                  <c:v>CEBPA</c:v>
                </c:pt>
                <c:pt idx="1">
                  <c:v>CTCF</c:v>
                </c:pt>
                <c:pt idx="2">
                  <c:v>ELF2</c:v>
                </c:pt>
                <c:pt idx="3">
                  <c:v>ETV6</c:v>
                </c:pt>
                <c:pt idx="4">
                  <c:v>FLI1</c:v>
                </c:pt>
                <c:pt idx="5">
                  <c:v>GATA2</c:v>
                </c:pt>
                <c:pt idx="6">
                  <c:v>GFI1</c:v>
                </c:pt>
                <c:pt idx="7">
                  <c:v>GSE1</c:v>
                </c:pt>
                <c:pt idx="8">
                  <c:v>IKZF1</c:v>
                </c:pt>
                <c:pt idx="9">
                  <c:v>IRF2BP2</c:v>
                </c:pt>
                <c:pt idx="10">
                  <c:v>IRF8</c:v>
                </c:pt>
                <c:pt idx="11">
                  <c:v>LMO2</c:v>
                </c:pt>
                <c:pt idx="12">
                  <c:v>LYL1</c:v>
                </c:pt>
                <c:pt idx="13">
                  <c:v>MEF2C</c:v>
                </c:pt>
                <c:pt idx="14">
                  <c:v>MEF2D</c:v>
                </c:pt>
                <c:pt idx="15">
                  <c:v>MEIS1</c:v>
                </c:pt>
                <c:pt idx="16">
                  <c:v>MYB</c:v>
                </c:pt>
                <c:pt idx="17">
                  <c:v>MYC</c:v>
                </c:pt>
                <c:pt idx="18">
                  <c:v>PU1</c:v>
                </c:pt>
                <c:pt idx="19">
                  <c:v>RUNX1</c:v>
                </c:pt>
                <c:pt idx="20">
                  <c:v>SMC1</c:v>
                </c:pt>
                <c:pt idx="21">
                  <c:v>SP1</c:v>
                </c:pt>
                <c:pt idx="22">
                  <c:v>ZEB2</c:v>
                </c:pt>
                <c:pt idx="23">
                  <c:v>ZMYND8</c:v>
                </c:pt>
              </c:strCache>
            </c:strRef>
          </c:cat>
          <c:val>
            <c:numRef>
              <c:f>PEAKS!$B$2:$Y$2</c:f>
              <c:numCache>
                <c:formatCode>General</c:formatCode>
                <c:ptCount val="24"/>
                <c:pt idx="0">
                  <c:v>45726.0</c:v>
                </c:pt>
                <c:pt idx="1">
                  <c:v>34642.0</c:v>
                </c:pt>
                <c:pt idx="2">
                  <c:v>22938.0</c:v>
                </c:pt>
                <c:pt idx="3">
                  <c:v>7541.0</c:v>
                </c:pt>
                <c:pt idx="4">
                  <c:v>57088.0</c:v>
                </c:pt>
                <c:pt idx="5">
                  <c:v>20466.0</c:v>
                </c:pt>
                <c:pt idx="6">
                  <c:v>10406.0</c:v>
                </c:pt>
                <c:pt idx="7">
                  <c:v>1036.0</c:v>
                </c:pt>
                <c:pt idx="8">
                  <c:v>22505.0</c:v>
                </c:pt>
                <c:pt idx="9">
                  <c:v>10716.0</c:v>
                </c:pt>
                <c:pt idx="10">
                  <c:v>61578.0</c:v>
                </c:pt>
                <c:pt idx="11">
                  <c:v>17005.0</c:v>
                </c:pt>
                <c:pt idx="12">
                  <c:v>13944.0</c:v>
                </c:pt>
                <c:pt idx="13">
                  <c:v>7318.0</c:v>
                </c:pt>
                <c:pt idx="14">
                  <c:v>10697.0</c:v>
                </c:pt>
                <c:pt idx="15">
                  <c:v>55526.0</c:v>
                </c:pt>
                <c:pt idx="16">
                  <c:v>27620.0</c:v>
                </c:pt>
                <c:pt idx="17">
                  <c:v>35326.0</c:v>
                </c:pt>
                <c:pt idx="18">
                  <c:v>97281.0</c:v>
                </c:pt>
                <c:pt idx="19">
                  <c:v>46152.0</c:v>
                </c:pt>
                <c:pt idx="20">
                  <c:v>58519.0</c:v>
                </c:pt>
                <c:pt idx="21">
                  <c:v>21431.0</c:v>
                </c:pt>
                <c:pt idx="22">
                  <c:v>16641.0</c:v>
                </c:pt>
                <c:pt idx="23">
                  <c:v>23735.0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519-4B09-9704-07F374E8DF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7"/>
        <c:axId val="-1678198896"/>
        <c:axId val="-1678195632"/>
      </c:barChart>
      <c:barChart>
        <c:barDir val="col"/>
        <c:grouping val="clustered"/>
        <c:varyColors val="0"/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PEAKS!$B$1:$Y$1</c:f>
              <c:strCache>
                <c:ptCount val="24"/>
                <c:pt idx="0">
                  <c:v>CEBPA</c:v>
                </c:pt>
                <c:pt idx="1">
                  <c:v>CTCF</c:v>
                </c:pt>
                <c:pt idx="2">
                  <c:v>ELF2</c:v>
                </c:pt>
                <c:pt idx="3">
                  <c:v>ETV6</c:v>
                </c:pt>
                <c:pt idx="4">
                  <c:v>FLI1</c:v>
                </c:pt>
                <c:pt idx="5">
                  <c:v>GATA2</c:v>
                </c:pt>
                <c:pt idx="6">
                  <c:v>GFI1</c:v>
                </c:pt>
                <c:pt idx="7">
                  <c:v>GSE1</c:v>
                </c:pt>
                <c:pt idx="8">
                  <c:v>IKZF1</c:v>
                </c:pt>
                <c:pt idx="9">
                  <c:v>IRF2BP2</c:v>
                </c:pt>
                <c:pt idx="10">
                  <c:v>IRF8</c:v>
                </c:pt>
                <c:pt idx="11">
                  <c:v>LMO2</c:v>
                </c:pt>
                <c:pt idx="12">
                  <c:v>LYL1</c:v>
                </c:pt>
                <c:pt idx="13">
                  <c:v>MEF2C</c:v>
                </c:pt>
                <c:pt idx="14">
                  <c:v>MEF2D</c:v>
                </c:pt>
                <c:pt idx="15">
                  <c:v>MEIS1</c:v>
                </c:pt>
                <c:pt idx="16">
                  <c:v>MYB</c:v>
                </c:pt>
                <c:pt idx="17">
                  <c:v>MYC</c:v>
                </c:pt>
                <c:pt idx="18">
                  <c:v>PU1</c:v>
                </c:pt>
                <c:pt idx="19">
                  <c:v>RUNX1</c:v>
                </c:pt>
                <c:pt idx="20">
                  <c:v>SMC1</c:v>
                </c:pt>
                <c:pt idx="21">
                  <c:v>SP1</c:v>
                </c:pt>
                <c:pt idx="22">
                  <c:v>ZEB2</c:v>
                </c:pt>
                <c:pt idx="23">
                  <c:v>ZMYND8</c:v>
                </c:pt>
              </c:strCache>
            </c:strRef>
          </c:cat>
          <c:val>
            <c:numRef>
              <c:f>PEAKS!$B$3:$Y$3</c:f>
              <c:numCache>
                <c:formatCode>0%</c:formatCode>
                <c:ptCount val="24"/>
                <c:pt idx="0">
                  <c:v>0.246708655906924</c:v>
                </c:pt>
                <c:pt idx="1">
                  <c:v>0.173517695283182</c:v>
                </c:pt>
                <c:pt idx="2">
                  <c:v>0.0646089458540413</c:v>
                </c:pt>
                <c:pt idx="3">
                  <c:v>0.00875215488661981</c:v>
                </c:pt>
                <c:pt idx="4">
                  <c:v>0.109164798206278</c:v>
                </c:pt>
                <c:pt idx="5">
                  <c:v>0.4740545294635</c:v>
                </c:pt>
                <c:pt idx="6">
                  <c:v>0.232173745915818</c:v>
                </c:pt>
                <c:pt idx="7">
                  <c:v>0.00193050193050193</c:v>
                </c:pt>
                <c:pt idx="8">
                  <c:v>0.113708064874472</c:v>
                </c:pt>
                <c:pt idx="9">
                  <c:v>0.0085852930197835</c:v>
                </c:pt>
                <c:pt idx="10">
                  <c:v>0.148283477865471</c:v>
                </c:pt>
                <c:pt idx="11">
                  <c:v>0.170185239635401</c:v>
                </c:pt>
                <c:pt idx="12">
                  <c:v>0.0336345381526104</c:v>
                </c:pt>
                <c:pt idx="13">
                  <c:v>0.0468707297075704</c:v>
                </c:pt>
                <c:pt idx="14">
                  <c:v>0.660372066934655</c:v>
                </c:pt>
                <c:pt idx="15">
                  <c:v>0.174710946223391</c:v>
                </c:pt>
                <c:pt idx="16">
                  <c:v>0.0232440260680666</c:v>
                </c:pt>
                <c:pt idx="17">
                  <c:v>0.0438487233199343</c:v>
                </c:pt>
                <c:pt idx="18">
                  <c:v>0.288473597105293</c:v>
                </c:pt>
                <c:pt idx="19">
                  <c:v>0.0555338880221875</c:v>
                </c:pt>
                <c:pt idx="20">
                  <c:v>0.157914523488098</c:v>
                </c:pt>
                <c:pt idx="21">
                  <c:v>0.0491810928094816</c:v>
                </c:pt>
                <c:pt idx="22">
                  <c:v>0.136890811850249</c:v>
                </c:pt>
                <c:pt idx="23">
                  <c:v>0.0209816726353486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519-4B09-9704-07F374E8DF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9"/>
        <c:overlap val="-27"/>
        <c:axId val="-1678188112"/>
        <c:axId val="-1678191872"/>
      </c:barChart>
      <c:catAx>
        <c:axId val="-1678198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678195632"/>
        <c:crosses val="autoZero"/>
        <c:auto val="1"/>
        <c:lblAlgn val="ctr"/>
        <c:lblOffset val="100"/>
        <c:noMultiLvlLbl val="0"/>
      </c:catAx>
      <c:valAx>
        <c:axId val="-1678195632"/>
        <c:scaling>
          <c:logBase val="2.0"/>
          <c:orientation val="minMax"/>
          <c:min val="512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dash"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N</a:t>
                </a:r>
                <a:r>
                  <a:rPr lang="en-US" baseline="0"/>
                  <a:t> binding sites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678198896"/>
        <c:crosses val="autoZero"/>
        <c:crossBetween val="between"/>
        <c:majorUnit val="2.0"/>
      </c:valAx>
      <c:valAx>
        <c:axId val="-1678191872"/>
        <c:scaling>
          <c:orientation val="minMax"/>
          <c:max val="2.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b="1">
                    <a:solidFill>
                      <a:srgbClr val="FF9900"/>
                    </a:solidFill>
                  </a:rPr>
                  <a:t>% unique (only this TF)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-1678188112"/>
        <c:crosses val="max"/>
        <c:crossBetween val="between"/>
      </c:valAx>
      <c:catAx>
        <c:axId val="-16781881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67819187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000">
          <a:solidFill>
            <a:sysClr val="windowText" lastClr="000000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86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896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2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44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8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13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92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66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15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5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0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C6409-F7E2-4791-89F8-0CD08BD3E6F4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8D164-5677-4407-BFAE-20988FA38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9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4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89291" y="209550"/>
            <a:ext cx="1200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Number of peaks (vs igg and </a:t>
            </a:r>
            <a:r>
              <a:rPr lang="en-US" dirty="0" err="1" smtClean="0"/>
              <a:t>inp</a:t>
            </a:r>
            <a:r>
              <a:rPr lang="en-US" dirty="0" smtClean="0"/>
              <a:t>) and % of overlap (% of peaks from row overlapped with column). Total 367,652 unique sites 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132324"/>
              </p:ext>
            </p:extLst>
          </p:nvPr>
        </p:nvGraphicFramePr>
        <p:xfrm>
          <a:off x="189291" y="1093262"/>
          <a:ext cx="7785871" cy="4351360"/>
        </p:xfrm>
        <a:graphic>
          <a:graphicData uri="http://schemas.openxmlformats.org/drawingml/2006/table">
            <a:tbl>
              <a:tblPr/>
              <a:tblGrid>
                <a:gridCol w="366799">
                  <a:extLst>
                    <a:ext uri="{9D8B030D-6E8A-4147-A177-3AD203B41FA5}">
                      <a16:colId xmlns:a16="http://schemas.microsoft.com/office/drawing/2014/main" xmlns="" val="779704968"/>
                    </a:ext>
                  </a:extLst>
                </a:gridCol>
                <a:gridCol w="134684">
                  <a:extLst>
                    <a:ext uri="{9D8B030D-6E8A-4147-A177-3AD203B41FA5}">
                      <a16:colId xmlns:a16="http://schemas.microsoft.com/office/drawing/2014/main" xmlns="" val="25274881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26097852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52855626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511255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82971395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44936653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04561021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777725422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71197275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22650100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608196152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79569233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89017254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6371974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88472285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406597751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77705642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07569473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61223384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70884979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43340490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024948649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84918035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91048943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53307922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1136285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5251097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39347704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1947009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731756542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0436616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86888254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98698941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68078583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97239422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27457485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92588561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574645715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36392911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18497539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02740770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57882401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16580560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109722475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36415068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734177697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095862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89015249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859142197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66016532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86895758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12629149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787167499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83710174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401294698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40681734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1129648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526936703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54111625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27293722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21310060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35511798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7951576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25823835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413899619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35422626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386649139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5078918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35975856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880625275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138499517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44470374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20252282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02924283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94392861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08910855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60209192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187575453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3409370650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047676938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779728167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203717004"/>
                    </a:ext>
                  </a:extLst>
                </a:gridCol>
                <a:gridCol w="88834">
                  <a:extLst>
                    <a:ext uri="{9D8B030D-6E8A-4147-A177-3AD203B41FA5}">
                      <a16:colId xmlns:a16="http://schemas.microsoft.com/office/drawing/2014/main" xmlns="" val="548928794"/>
                    </a:ext>
                  </a:extLst>
                </a:gridCol>
              </a:tblGrid>
              <a:tr h="266349">
                <a:tc>
                  <a:txBody>
                    <a:bodyPr/>
                    <a:lstStyle/>
                    <a:p>
                      <a:pPr algn="ctr" fontAlgn="ctr"/>
                      <a:endParaRPr lang="en-US" sz="3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igg.CEBPA.1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igg.CEBPA.2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igg.CTCF.1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igg.ELF2.1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igg.ELF2.3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igg.ETV6.3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igg.ETV6.4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igg.FLI1.1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igg.GATA2.4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igg.GFI1.4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igg.GSE1.1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igg.GSE1.9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igg.IKZF1.1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igg.IKZF1.2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igg.IRF2BP2.9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igg.IRF8.2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igg.LMO2.1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igg.LYL1.1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igg.MEF2D.1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igg.MEIS1.1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igg.MYB.1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igg.MYB.2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igg.MYC.2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igg.MYC.3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igg.PU1.2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igg.PU1.3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igg.RUNX1.3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igg.RUNX1.4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igg.SMC1.1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igg.SP1.2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igg.SP1.3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igg.ZEB2.7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igg.ZEB2.8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igg.ZMYND8.1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inp.CEBPA.1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inp.CEBPA.2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inp.CTCF.1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inp.ELF2.1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inp.ELF2.3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inp.ETV6.3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inp.ETV6.4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inp.FLI1.1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inp.GATA2.4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inp.GFI1.4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inp.GSE1.1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inp.GSE1.9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inp.IKZF1.1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inp.IKZF1.2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inp.IRF2BP2.9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inp.IRF8.2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inp.LMO2.1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inp.LYL1.1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inp.MEF2D.1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inp.MEIS1.1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inp.MYB.1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inp.MYB.2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inp.MYC.2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inp.MYC.3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inp.PU1.2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inp.PU1.3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inp.RUNX1.3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inp.RUNX1.4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inp.SMC1.1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inp.SP1.2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inp.SP1.3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inp.ZEB2.7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inp.ZEB2.8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inp.ZMYND8.1</a:t>
                      </a:r>
                    </a:p>
                  </a:txBody>
                  <a:tcPr marL="0" marR="0" marT="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61992675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59560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33449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36245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46315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8543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10469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7373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69193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15129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44177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7274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4250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13739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68694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18087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8375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7524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3864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17290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67559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47842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24210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1E+05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1E+05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56708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48013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72893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35721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14487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22791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9138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29851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57688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31289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35761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42862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9704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63324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12659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1952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38444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4766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7916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6027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3452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10846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64468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18981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7072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6370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16448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60044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28957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20653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42945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22191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1E+05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1E+05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51632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44094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65884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30785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12838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18656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5937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17668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25400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28373613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igg.CEBPA.1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59560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3955684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igg.CEBPA.2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33449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0BA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4BC6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CB9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544422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igg.CTCF.1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36245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9C2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7B3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DC3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645642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igg.ELF2.1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46315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9B8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5777521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igg.ELF2.3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8543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B45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BBE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7C6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  <a:endParaRPr lang="en-US" sz="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B45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B9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B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0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00776489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igg.ETV6.3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10469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9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EC3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1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CB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61873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igg.ETV6.4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7373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B9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FC4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5BC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DBE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6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B9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EBA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6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9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BF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765685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igg.FLI1.1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69193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BBE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7177372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igg.GATA2.4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B45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2990541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igg.GFI1.4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15129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0082352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igg.GSE1.1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424556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igg.GSE1.9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6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5381435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igg.IKZF1.1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44177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EB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2198102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igg.IKZF1.2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5B75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8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8000697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2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9209838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7274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4C0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3483648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4250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5C1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793981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igg.IRF2BP2.9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13739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C3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8141108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igg.IRF8.2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68694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A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8B8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6900232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igg.LMO2.1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22011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8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0504533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igg.LYL1.1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18087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A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0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9C2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7592169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8375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0BF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99442789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7524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DBE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9766484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igg.MEF2C.4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3864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9C2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6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2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FC4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4485091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igg.MEF2D.1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17290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8349643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igg.MEIS1.1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67559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BB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9612807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igg.MYB.1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BBE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93584949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igg.MYB.2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24962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0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7C1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7C6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4C1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0156395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igg.MYC.2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47842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0BA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5968056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igg.MYC.3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24210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7BC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CB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AB8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32495809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igg.PU1.2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124337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4BC6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25497114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igg.PU1.3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105109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C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1B65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3921102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igg.RUNX1.3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56708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B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2963810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igg.RUNX1.4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48013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B9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5415222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igg.SMC1.1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72893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BB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5569681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igg.SP1.2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35721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C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4885702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igg.SP1.3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14487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B9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3BB6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BB6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6898346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22791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7424577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9138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15365064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igg.ZEB2.8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22005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C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7247182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igg.ZMYND8.1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29851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1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CC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E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2C0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8136637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inp.CEBPA.1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57688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4492496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inp.CEBPA.2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31289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0BA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B45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FBA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9771542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inp.CTCF.1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35761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4B25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9C2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CC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3125737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inp.ELF2.1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42862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2831990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inp.ELF2.3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7751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DBE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BF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0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27304174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inp.ETV6.3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9704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4B25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8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EC3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7C6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3C5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1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AB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1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A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8635461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inp.ETV6.4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5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CB9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6BC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DBE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4C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DB9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9BD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FB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990326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inp.FLI1.1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63324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1844702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inp.GATA2.4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21934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B45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1244784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inp.GFI1.4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12659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DBE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6001992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inp.GSE1.1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1952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5335079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inp.GSE1.9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9C7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B4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068407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inp.IKZF1.1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38444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FB55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98409126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inp.IKZF1.2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4766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9B3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7B76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0920968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7916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DB45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4192734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6027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AB3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6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7004683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3452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40186450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inp.IRF2BP2.9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10846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896933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inp.IRF8.2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64468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9B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7263542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inp.LMO2.1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18981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83732409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inp.LYL1.1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B45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A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AC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8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6271529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7072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AB3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338065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6370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7B3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0277392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inp.MEF2C.4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3426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3CA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6BC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5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8215155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inp.MEF2D.1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16448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6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7261838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inp.MEIS1.1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60044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0B5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4561761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inp.MYB.1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28957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B3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CC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7745105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inp.MYB.2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20653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2C0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AB3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5C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C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CD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6C1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289399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inp.MYC.2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42945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7B2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0238911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inp.MYC.3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22191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5BC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5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4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6BC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4449421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inp.PU1.2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118776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AB8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C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16414168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inp.PU1.3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100967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C2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8B3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DC3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85177843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inp.RUNX1.3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51632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AB8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2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D3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9253452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inp.RUNX1.4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44094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1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9B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8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7C6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2462317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inp.SMC1.1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65884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4B75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9026480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inp.SP1.2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30785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F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E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CB9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2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D6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37072127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inp.SP1.3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12838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CF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A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E1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D4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6C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D0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AB8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6B2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F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9CC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D5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D0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B9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CC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5972950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18656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E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5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4C0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F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E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E5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1580456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5937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D0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F3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9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E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F1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D4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8B8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D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A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D1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E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D5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D7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0C9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D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86974882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inp.ZEB2.8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17668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E3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F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D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6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D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1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D9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F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B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D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D8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DA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E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E5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D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B45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E4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C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9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D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F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DA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F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A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D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E6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B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E1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D5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D8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DC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DF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E3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E2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E7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45961911"/>
                  </a:ext>
                </a:extLst>
              </a:tr>
              <a:tr h="492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inp.ZMYND8.1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25400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E0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E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F0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2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E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F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8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D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E7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5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DB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D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BC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FC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C2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CC8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D3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1CE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E4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EB55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E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9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2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C7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8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E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F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9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F1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F4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C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D1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A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6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7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C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A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D2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D7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E0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CB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C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1C9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CF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0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2CA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D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D2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E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E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###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76872155"/>
                  </a:ext>
                </a:extLst>
              </a:tr>
            </a:tbl>
          </a:graphicData>
        </a:graphic>
      </p:graphicFrame>
      <p:graphicFrame>
        <p:nvGraphicFramePr>
          <p:cNvPr id="26" name="Chart 25"/>
          <p:cNvGraphicFramePr/>
          <p:nvPr>
            <p:extLst>
              <p:ext uri="{D42A27DB-BD31-4B8C-83A1-F6EECF244321}">
                <p14:modId xmlns:p14="http://schemas.microsoft.com/office/powerpoint/2010/main" val="48747843"/>
              </p:ext>
            </p:extLst>
          </p:nvPr>
        </p:nvGraphicFramePr>
        <p:xfrm>
          <a:off x="8163767" y="2873828"/>
          <a:ext cx="3999204" cy="3853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7" name="Chart 26"/>
          <p:cNvGraphicFramePr/>
          <p:nvPr>
            <p:extLst>
              <p:ext uri="{D42A27DB-BD31-4B8C-83A1-F6EECF244321}">
                <p14:modId xmlns:p14="http://schemas.microsoft.com/office/powerpoint/2010/main" val="2970366300"/>
              </p:ext>
            </p:extLst>
          </p:nvPr>
        </p:nvGraphicFramePr>
        <p:xfrm>
          <a:off x="7975162" y="1097953"/>
          <a:ext cx="4216838" cy="1539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15862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5634" y="-63500"/>
            <a:ext cx="110862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Signal used for clustering (quantile, log2) blue = 0.5 (average background signal), red = 5 (relatively good CHIP signal)</a:t>
            </a:r>
          </a:p>
          <a:p>
            <a:pPr algn="ctr"/>
            <a:r>
              <a:rPr lang="en-US" dirty="0" smtClean="0"/>
              <a:t>Quantile normalization pulled up some of low level background signal to higher than true signal</a:t>
            </a:r>
          </a:p>
          <a:p>
            <a:pPr algn="ctr"/>
            <a:r>
              <a:rPr lang="en-US" dirty="0" smtClean="0"/>
              <a:t>It should have minor effect on clustering, but not very good for visualizing, as many “red” sites for a factor</a:t>
            </a:r>
          </a:p>
          <a:p>
            <a:pPr algn="ctr"/>
            <a:r>
              <a:rPr lang="en-US" dirty="0" smtClean="0"/>
              <a:t>are actually low signal. And for factors that are in many sites, there will be overall reduction of signal,</a:t>
            </a:r>
          </a:p>
          <a:p>
            <a:pPr algn="ctr"/>
            <a:r>
              <a:rPr lang="en-US" dirty="0" smtClean="0"/>
              <a:t>hence other values for visualization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66" y="1324928"/>
            <a:ext cx="10764001" cy="5376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304217" y="6547039"/>
            <a:ext cx="9458543" cy="307777"/>
            <a:chOff x="1304217" y="6484911"/>
            <a:chExt cx="9458543" cy="307777"/>
          </a:xfrm>
        </p:grpSpPr>
        <p:sp>
          <p:nvSpPr>
            <p:cNvPr id="7" name="TextBox 6"/>
            <p:cNvSpPr txBox="1"/>
            <p:nvPr/>
          </p:nvSpPr>
          <p:spPr>
            <a:xfrm>
              <a:off x="1304217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6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768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38872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94287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35499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675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807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4939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2829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159308" y="6484911"/>
              <a:ext cx="37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744086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191775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79040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252188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75499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24863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53427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85544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0379322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077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030289" y="0"/>
            <a:ext cx="37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Actually significant peaks (red stripes)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304217" y="6547039"/>
            <a:ext cx="9458543" cy="307777"/>
            <a:chOff x="1304217" y="6484911"/>
            <a:chExt cx="9458543" cy="307777"/>
          </a:xfrm>
        </p:grpSpPr>
        <p:sp>
          <p:nvSpPr>
            <p:cNvPr id="4" name="TextBox 3"/>
            <p:cNvSpPr txBox="1"/>
            <p:nvPr/>
          </p:nvSpPr>
          <p:spPr>
            <a:xfrm>
              <a:off x="1304217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6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768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38872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94287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5499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6675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807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939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2829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159308" y="6484911"/>
              <a:ext cx="37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44086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191775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79040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252188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75499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24863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53427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85544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379322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11" y="1324927"/>
            <a:ext cx="10764001" cy="5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46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139052" y="0"/>
            <a:ext cx="7501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% = % significant peaks in the cluster</a:t>
            </a:r>
          </a:p>
          <a:p>
            <a:pPr algn="ctr"/>
            <a:r>
              <a:rPr lang="en-US" dirty="0" smtClean="0"/>
              <a:t>Color: from blue=max % to white=mean % to red = max % of peaks in a cluster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93" y="881800"/>
            <a:ext cx="10764001" cy="53760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249321" y="6103911"/>
            <a:ext cx="9458543" cy="307777"/>
            <a:chOff x="1304217" y="6484911"/>
            <a:chExt cx="9458543" cy="307777"/>
          </a:xfrm>
        </p:grpSpPr>
        <p:sp>
          <p:nvSpPr>
            <p:cNvPr id="5" name="TextBox 4"/>
            <p:cNvSpPr txBox="1"/>
            <p:nvPr/>
          </p:nvSpPr>
          <p:spPr>
            <a:xfrm>
              <a:off x="1304217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006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68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8872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94287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5499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6675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807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939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2829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59308" y="6484911"/>
              <a:ext cx="37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744086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191775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9040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252188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75499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24863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3427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85544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379322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658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749233" y="0"/>
            <a:ext cx="8280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% of peaks with similar that were called significant</a:t>
            </a:r>
          </a:p>
          <a:p>
            <a:pPr algn="ctr"/>
            <a:r>
              <a:rPr lang="en-US" dirty="0" smtClean="0"/>
              <a:t>This is an attempt to correct for different pulldown efficiency,</a:t>
            </a:r>
          </a:p>
          <a:p>
            <a:pPr algn="ctr"/>
            <a:r>
              <a:rPr lang="en-US" dirty="0" smtClean="0"/>
              <a:t>but at the same time not to bring up low signal, like a quantile normalization would do</a:t>
            </a:r>
          </a:p>
          <a:p>
            <a:pPr algn="ctr"/>
            <a:r>
              <a:rPr lang="en-US" dirty="0" smtClean="0"/>
              <a:t>Blue = 0%, white=50% red = 100%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07" y="1342430"/>
            <a:ext cx="10764001" cy="53760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304217" y="6547039"/>
            <a:ext cx="9458543" cy="307777"/>
            <a:chOff x="1304217" y="6484911"/>
            <a:chExt cx="9458543" cy="307777"/>
          </a:xfrm>
        </p:grpSpPr>
        <p:sp>
          <p:nvSpPr>
            <p:cNvPr id="5" name="TextBox 4"/>
            <p:cNvSpPr txBox="1"/>
            <p:nvPr/>
          </p:nvSpPr>
          <p:spPr>
            <a:xfrm>
              <a:off x="1304217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006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68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8872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94287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5499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6675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807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939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2829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59308" y="6484911"/>
              <a:ext cx="37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744086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191775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9040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252188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75499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24863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3427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85544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379322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091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707237" y="0"/>
            <a:ext cx="636494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Module</a:t>
            </a:r>
          </a:p>
          <a:p>
            <a:pPr algn="ctr"/>
            <a:r>
              <a:rPr lang="en-US" dirty="0" smtClean="0"/>
              <a:t>Based on clustering and &gt;70% peak threshold (below), it looks like</a:t>
            </a:r>
          </a:p>
          <a:p>
            <a:pPr algn="ctr"/>
            <a:r>
              <a:rPr lang="en-US" dirty="0" smtClean="0"/>
              <a:t>CTCF/SMC1 is one module (cl1/2) non-overlapping with others</a:t>
            </a:r>
          </a:p>
          <a:p>
            <a:pPr algn="ctr"/>
            <a:r>
              <a:rPr lang="en-US" dirty="0" smtClean="0"/>
              <a:t>PU1/IRF8 is overall very co-bound with cl14/15/19 the strongest</a:t>
            </a:r>
          </a:p>
          <a:p>
            <a:pPr algn="ctr"/>
            <a:r>
              <a:rPr lang="en-US" dirty="0" smtClean="0"/>
              <a:t>SMC1/PU1/FLI1/ELF2/RUNX1/SP1/ZMYND8/MYC cl3</a:t>
            </a:r>
          </a:p>
          <a:p>
            <a:pPr algn="ctr"/>
            <a:r>
              <a:rPr lang="en-US" dirty="0" smtClean="0"/>
              <a:t>Same but no PU1/FLI1/ELF2 cl4</a:t>
            </a:r>
          </a:p>
          <a:p>
            <a:pPr algn="ctr"/>
            <a:r>
              <a:rPr lang="en-US" dirty="0" smtClean="0"/>
              <a:t>Nothing impressive for association with SE</a:t>
            </a:r>
          </a:p>
          <a:p>
            <a:pPr algn="ctr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801" y="3012582"/>
            <a:ext cx="7123788" cy="369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569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090626" y="0"/>
            <a:ext cx="55982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Clustering sites with at least 2 factors, showing log2 signal</a:t>
            </a:r>
          </a:p>
          <a:p>
            <a:pPr algn="ctr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7" y="1021500"/>
            <a:ext cx="10764001" cy="5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40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058384" y="0"/>
            <a:ext cx="3662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Clustering sites with at least 1 factor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17" y="1339000"/>
            <a:ext cx="10764001" cy="5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78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9" y="5303235"/>
            <a:ext cx="2676172" cy="13365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802" y="3695966"/>
            <a:ext cx="2676172" cy="13365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001" y="3655852"/>
            <a:ext cx="2676172" cy="13365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4200" y="3673970"/>
            <a:ext cx="2676172" cy="133659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70" y="3673970"/>
            <a:ext cx="2676172" cy="13365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801" y="2026587"/>
            <a:ext cx="2676172" cy="133659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3001" y="1932309"/>
            <a:ext cx="2676172" cy="133659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24200" y="2026587"/>
            <a:ext cx="2676172" cy="133659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400" y="2026587"/>
            <a:ext cx="2676172" cy="133659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21802" y="463778"/>
            <a:ext cx="2676172" cy="13365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24200" y="463778"/>
            <a:ext cx="2676172" cy="133659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73001" y="463778"/>
            <a:ext cx="2676172" cy="133659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55300" y="463778"/>
            <a:ext cx="2676172" cy="1336594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124200" y="-18661"/>
            <a:ext cx="6521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Numbers of peaks between best 2 replicates: common, unique, final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124200" y="5170900"/>
            <a:ext cx="79562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avoid penalizing samples with replicates compared to not – besides keeping peaks significant in both replicates, we keep peaks called in at least one replicate that showed at least 50% signal in another replicate</a:t>
            </a:r>
          </a:p>
          <a:p>
            <a:endParaRPr lang="en-US" dirty="0" smtClean="0"/>
          </a:p>
          <a:p>
            <a:r>
              <a:rPr lang="en-US" dirty="0" smtClean="0"/>
              <a:t>Average signal then was used as final peak signal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24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580499" y="260739"/>
            <a:ext cx="256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Final unique binding sites</a:t>
            </a:r>
            <a:endParaRPr lang="en-US" dirty="0"/>
          </a:p>
        </p:txBody>
      </p:sp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5924426"/>
              </p:ext>
            </p:extLst>
          </p:nvPr>
        </p:nvGraphicFramePr>
        <p:xfrm>
          <a:off x="1098550" y="630071"/>
          <a:ext cx="105537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ectangle 1"/>
          <p:cNvSpPr/>
          <p:nvPr/>
        </p:nvSpPr>
        <p:spPr>
          <a:xfrm>
            <a:off x="1308100" y="3486075"/>
            <a:ext cx="975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Numbers of binding sites with TF peak (log-scale), </a:t>
            </a:r>
            <a:r>
              <a:rPr lang="en-US" dirty="0" smtClean="0">
                <a:solidFill>
                  <a:srgbClr val="FF9900"/>
                </a:solidFill>
              </a:rPr>
              <a:t>% of those with only that TF (absolute scale)</a:t>
            </a:r>
          </a:p>
        </p:txBody>
      </p:sp>
      <p:graphicFrame>
        <p:nvGraphicFramePr>
          <p:cNvPr id="28" name="Chart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9757389"/>
              </p:ext>
            </p:extLst>
          </p:nvPr>
        </p:nvGraphicFramePr>
        <p:xfrm>
          <a:off x="1009650" y="3927269"/>
          <a:ext cx="105537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91323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353823" y="121039"/>
            <a:ext cx="70716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Frequencies of overlap when peaks overlap</a:t>
            </a:r>
          </a:p>
          <a:p>
            <a:pPr algn="ctr"/>
            <a:r>
              <a:rPr lang="en-US" dirty="0" err="1" smtClean="0"/>
              <a:t>I.e</a:t>
            </a:r>
            <a:r>
              <a:rPr lang="en-US" dirty="0" smtClean="0"/>
              <a:t> if factor overlaps – what’s the best factors it overlaps with</a:t>
            </a:r>
          </a:p>
          <a:p>
            <a:pPr algn="ctr"/>
            <a:r>
              <a:rPr lang="en-US" dirty="0" smtClean="0"/>
              <a:t>Look across each row to find best binding buddy for the TF (most intense)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55224" y="1110588"/>
            <a:ext cx="725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Totals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1815"/>
              </p:ext>
            </p:extLst>
          </p:nvPr>
        </p:nvGraphicFramePr>
        <p:xfrm>
          <a:off x="1181105" y="1546139"/>
          <a:ext cx="9103882" cy="5046694"/>
        </p:xfrm>
        <a:graphic>
          <a:graphicData uri="http://schemas.openxmlformats.org/drawingml/2006/table">
            <a:tbl>
              <a:tblPr/>
              <a:tblGrid>
                <a:gridCol w="1268006">
                  <a:extLst>
                    <a:ext uri="{9D8B030D-6E8A-4147-A177-3AD203B41FA5}">
                      <a16:colId xmlns:a16="http://schemas.microsoft.com/office/drawing/2014/main" xmlns="" val="1708319283"/>
                    </a:ext>
                  </a:extLst>
                </a:gridCol>
                <a:gridCol w="465596">
                  <a:extLst>
                    <a:ext uri="{9D8B030D-6E8A-4147-A177-3AD203B41FA5}">
                      <a16:colId xmlns:a16="http://schemas.microsoft.com/office/drawing/2014/main" xmlns="" val="292894218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98594218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73159522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702189547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94600745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49921497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933360015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69149797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330446622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085633310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669885895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524166801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71331379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2926249717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056020557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69242924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2826364515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2100962200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36758605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579240595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136971341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1436903053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457583792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37470657"/>
                    </a:ext>
                  </a:extLst>
                </a:gridCol>
                <a:gridCol w="307095">
                  <a:extLst>
                    <a:ext uri="{9D8B030D-6E8A-4147-A177-3AD203B41FA5}">
                      <a16:colId xmlns:a16="http://schemas.microsoft.com/office/drawing/2014/main" xmlns="" val="427893690"/>
                    </a:ext>
                  </a:extLst>
                </a:gridCol>
              </a:tblGrid>
              <a:tr h="58981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9998" marR="9998" marT="9998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46738433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410295173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E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B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98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B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B4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B9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97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C5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17083523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9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3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9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2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CB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3C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24267781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5A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E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CF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8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1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92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A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B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58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93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AB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E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183669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96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84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36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99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A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5D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8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70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6A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43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4D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81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8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B0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56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53117976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B1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BA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91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D4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95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B1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69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B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AC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B2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44321205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A2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B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9C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7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D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7D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A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CB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C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37047415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7C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C9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F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8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A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B2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78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84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B3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D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B0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77926676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77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7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AB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52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65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B2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B0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5D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8D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57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6D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84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5B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44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97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B1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A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72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93509491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AD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D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78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D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83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5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91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9A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61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8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E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A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83146652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94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E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0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56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AD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67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A1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A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CF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64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9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5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5D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51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71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B2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8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36162977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95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9F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D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7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55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A1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B9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D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2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60652266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8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A0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62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B9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88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D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5E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69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63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71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83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7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877487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97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CF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5D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D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0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7D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3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6D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E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C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63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5F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9F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94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12064974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8C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9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6D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75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BA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A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71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83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B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64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8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E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AD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2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6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37424767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A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7B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A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8D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CF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8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8C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C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B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79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82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9F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B3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9B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11866694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8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0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91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9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AC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79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8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AD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B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8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853608746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9F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7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6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E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6D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9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69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93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9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90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72263058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8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79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8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5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8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E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75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76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D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A0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95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91316494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91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E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C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BC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C9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75669531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AD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78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8D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CD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5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8A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A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95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74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9D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B5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A2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7158120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8E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9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3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B4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B3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C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A3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9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0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0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70741228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D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6A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C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C0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8C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A9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8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8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8D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61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74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60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67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1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77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6787275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A1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B8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6F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BA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7B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B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8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94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8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67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71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8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94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33750825"/>
                  </a:ext>
                </a:extLst>
              </a:tr>
              <a:tr h="178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A8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A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C9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56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9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BA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75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AB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C1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73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7E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65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5D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50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79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87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BD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998" marR="9998" marT="999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428047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957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353823" y="121039"/>
            <a:ext cx="70716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Frequencies of overlap when peaks overlap</a:t>
            </a:r>
          </a:p>
          <a:p>
            <a:pPr algn="ctr"/>
            <a:r>
              <a:rPr lang="en-US" dirty="0" err="1" smtClean="0"/>
              <a:t>I.e</a:t>
            </a:r>
            <a:r>
              <a:rPr lang="en-US" dirty="0" smtClean="0"/>
              <a:t> if factor overlaps – what’s the best factors it overlaps with</a:t>
            </a:r>
          </a:p>
          <a:p>
            <a:pPr algn="ctr"/>
            <a:r>
              <a:rPr lang="en-US" dirty="0" smtClean="0"/>
              <a:t>Look across each row to find best binding buddy for the TF (most intense)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1198" y="1110588"/>
            <a:ext cx="99336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Enrichment ( observed/expected overlap ). &lt;1 –less, &gt;2 more than expected</a:t>
            </a:r>
          </a:p>
          <a:p>
            <a:pPr algn="ctr"/>
            <a:r>
              <a:rPr lang="en-US" dirty="0" smtClean="0"/>
              <a:t>Overall results a bit influenced by CTCF/SMC1 pairing, so see next slide for Z-scores on enrichment values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1604799"/>
              </p:ext>
            </p:extLst>
          </p:nvPr>
        </p:nvGraphicFramePr>
        <p:xfrm>
          <a:off x="1494388" y="2041528"/>
          <a:ext cx="8187224" cy="4351332"/>
        </p:xfrm>
        <a:graphic>
          <a:graphicData uri="http://schemas.openxmlformats.org/drawingml/2006/table">
            <a:tbl>
              <a:tblPr/>
              <a:tblGrid>
                <a:gridCol w="1140332">
                  <a:extLst>
                    <a:ext uri="{9D8B030D-6E8A-4147-A177-3AD203B41FA5}">
                      <a16:colId xmlns:a16="http://schemas.microsoft.com/office/drawing/2014/main" xmlns="" val="2614138834"/>
                    </a:ext>
                  </a:extLst>
                </a:gridCol>
                <a:gridCol w="418716">
                  <a:extLst>
                    <a:ext uri="{9D8B030D-6E8A-4147-A177-3AD203B41FA5}">
                      <a16:colId xmlns:a16="http://schemas.microsoft.com/office/drawing/2014/main" xmlns="" val="582080133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429265201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565622915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444614144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994369796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491136836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590795832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890269429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298977233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807633945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423477317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448704024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2071364737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229757849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87893965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042889002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12421849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4132762822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402969281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2607363548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2595983455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984153352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119345216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3032179559"/>
                    </a:ext>
                  </a:extLst>
                </a:gridCol>
                <a:gridCol w="276174">
                  <a:extLst>
                    <a:ext uri="{9D8B030D-6E8A-4147-A177-3AD203B41FA5}">
                      <a16:colId xmlns:a16="http://schemas.microsoft.com/office/drawing/2014/main" xmlns="" val="1311242794"/>
                    </a:ext>
                  </a:extLst>
                </a:gridCol>
              </a:tblGrid>
              <a:tr h="5304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ENRICHMENT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8990" marR="8990" marT="8990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321507170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105930517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A3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7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8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48471272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BA3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B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BD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AA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D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C9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BC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98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A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BC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B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D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7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8395850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343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1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A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1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E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7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8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2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0738399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B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343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35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1C1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0D0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D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AF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A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6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D3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3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10747090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BD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1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B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2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21758524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AA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A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4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6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9301174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BD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5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8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B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1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7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87910220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45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91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373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444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D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C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3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A3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222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17482602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C9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35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5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91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84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A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B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2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4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7758726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7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8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84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2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060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92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3D3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B3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5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6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45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0D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28820189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BC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1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B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2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53487562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1C1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060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1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2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4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222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9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66575211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898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0D0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A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92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25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1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3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57123557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AF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E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B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25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8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C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D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08837942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D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B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373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3D3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1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A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8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75203341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AF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A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1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8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B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90521329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8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BC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A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2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444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2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B3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2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3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A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4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9F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D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3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88323821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6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1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D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5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46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9F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6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696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42878133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B0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6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F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97065940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7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7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7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C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7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6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D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1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44458825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D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3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A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6170665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8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D3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3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62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222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696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F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D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2C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73563268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3F3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3A3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4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45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E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C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8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D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B1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A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88874491"/>
                  </a:ext>
                </a:extLst>
              </a:tr>
              <a:tr h="1528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5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7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222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0D0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292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D4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B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36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A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2C2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90" marR="8990" marT="899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37796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847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2353823" y="121039"/>
            <a:ext cx="70716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Frequencies of overlap when peaks overlap</a:t>
            </a:r>
          </a:p>
          <a:p>
            <a:pPr algn="ctr"/>
            <a:r>
              <a:rPr lang="en-US" dirty="0" err="1" smtClean="0"/>
              <a:t>I.e</a:t>
            </a:r>
            <a:r>
              <a:rPr lang="en-US" dirty="0" smtClean="0"/>
              <a:t> if factor overlaps – what’s the best factors it overlaps with</a:t>
            </a:r>
          </a:p>
          <a:p>
            <a:pPr algn="ctr"/>
            <a:r>
              <a:rPr lang="en-US" dirty="0" smtClean="0"/>
              <a:t>Look across each row to find best binding buddy for the TF (most intense)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31902" y="1110588"/>
            <a:ext cx="4372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Z-scores calculated on rows of enrichments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352004"/>
              </p:ext>
            </p:extLst>
          </p:nvPr>
        </p:nvGraphicFramePr>
        <p:xfrm>
          <a:off x="936877" y="1546139"/>
          <a:ext cx="9468635" cy="5032377"/>
        </p:xfrm>
        <a:graphic>
          <a:graphicData uri="http://schemas.openxmlformats.org/drawingml/2006/table">
            <a:tbl>
              <a:tblPr/>
              <a:tblGrid>
                <a:gridCol w="1318809">
                  <a:extLst>
                    <a:ext uri="{9D8B030D-6E8A-4147-A177-3AD203B41FA5}">
                      <a16:colId xmlns:a16="http://schemas.microsoft.com/office/drawing/2014/main" xmlns="" val="2051053378"/>
                    </a:ext>
                  </a:extLst>
                </a:gridCol>
                <a:gridCol w="484250">
                  <a:extLst>
                    <a:ext uri="{9D8B030D-6E8A-4147-A177-3AD203B41FA5}">
                      <a16:colId xmlns:a16="http://schemas.microsoft.com/office/drawing/2014/main" xmlns="" val="2689551670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3212317672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865636735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3037325056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4016918460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512017270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280306132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322623709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565108888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3414355672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866404034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081992227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3612836867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682773875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553306923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809382864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906352736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612309175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000093990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085046122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4172746367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1223598374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3100013907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2845286019"/>
                    </a:ext>
                  </a:extLst>
                </a:gridCol>
                <a:gridCol w="319399">
                  <a:extLst>
                    <a:ext uri="{9D8B030D-6E8A-4147-A177-3AD203B41FA5}">
                      <a16:colId xmlns:a16="http://schemas.microsoft.com/office/drawing/2014/main" xmlns="" val="4206459267"/>
                    </a:ext>
                  </a:extLst>
                </a:gridCol>
              </a:tblGrid>
              <a:tr h="6134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Z-ENRICHMENT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10397" marR="10397" marT="10397" marB="0" vert="vert27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8038617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peaks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97880490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CEBPA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34445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585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6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4A4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7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3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9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5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C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AD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A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3531422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CTCF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28631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C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A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3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E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8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0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A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74956001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ELF2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21456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B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DA4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292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9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91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2198334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ETV6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A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171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1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2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8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A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B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D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40506314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FLI1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50856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97E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5B5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B7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E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7082643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GATA2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10764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A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8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595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BE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54681880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GFI1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7990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4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F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99104852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GSE1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A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3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B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B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E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8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D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60426443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IKZF1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19946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E93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6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2E2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8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8F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A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E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94468438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IRF2BP2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10624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A5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35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8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1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1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5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6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B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1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2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87481650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IRF8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52447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B76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D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2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92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E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1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3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AA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57424370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LMO2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14111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2A7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F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7D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1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5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CF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B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8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1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84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8244893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LYL1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13475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4F9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7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4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8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0F0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A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3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E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7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8483888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MEF2C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6975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B2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5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5E5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1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D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A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6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0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1D1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4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86507369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MEF2D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BE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6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5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2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3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A9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A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3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3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C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5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B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A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46692651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MEIS1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45825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1B7F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B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A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0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656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8F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B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6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9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6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B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D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B6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C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4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5243266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MYB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26978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E93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8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F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4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0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C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9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D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B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50112775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MYC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33777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CB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AA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7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B9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7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A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CF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8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A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E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81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16707293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69218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9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-3.3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8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8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8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F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D4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6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AE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C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5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7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A6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48447789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RUNX1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43589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08B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90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B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D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9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98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CF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C1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9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8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C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5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939132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SMC1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49278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BD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1F1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A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B3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C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3A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CC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A4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2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1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A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3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8B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B8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25515095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20377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6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BA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DD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88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B7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1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6D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CF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686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4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7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C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BE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CA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D3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7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20419063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ZEB2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14363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BE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A1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4F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6F6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F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3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A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686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79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2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CF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8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2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5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1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CF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8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83214620"/>
                  </a:ext>
                </a:extLst>
              </a:tr>
              <a:tr h="1767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ZMYND8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23237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CE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6A0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C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555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6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4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959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0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7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1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9C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4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E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8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-0.9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4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A0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</a:t>
                      </a: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397" marR="10397" marT="10397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763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0496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010668" y="654439"/>
            <a:ext cx="9757992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79,963 sites with at least 3 TFs were clustered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For clustering data was quantile normalized between TFs to equalize pull down efficiency and avoid</a:t>
            </a:r>
          </a:p>
          <a:p>
            <a:pPr algn="ctr"/>
            <a:r>
              <a:rPr lang="en-US" dirty="0" smtClean="0"/>
              <a:t>influence of the strongest cleanest CHIP on clustering, then log2(1+signal)-scaled</a:t>
            </a:r>
          </a:p>
          <a:p>
            <a:pPr algn="ctr"/>
            <a:r>
              <a:rPr lang="en-US" dirty="0" smtClean="0"/>
              <a:t>(I give example of non-quantile clustering to see how low-pull efficiency CHIP is “ignored” in clustering)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TFs were hierarchically clustered using correlation distance and average linkage</a:t>
            </a:r>
          </a:p>
          <a:p>
            <a:pPr algn="ctr"/>
            <a:r>
              <a:rPr lang="en-US" dirty="0" smtClean="0"/>
              <a:t>Binding sites were k-mean clustered (20 clusters) and average cluster profiles were then</a:t>
            </a:r>
          </a:p>
          <a:p>
            <a:pPr algn="ctr"/>
            <a:r>
              <a:rPr lang="en-US" dirty="0" smtClean="0"/>
              <a:t>hierarchically clustered </a:t>
            </a:r>
            <a:r>
              <a:rPr lang="en-US" dirty="0" err="1" smtClean="0"/>
              <a:t>clustered</a:t>
            </a:r>
            <a:r>
              <a:rPr lang="en-US" dirty="0" smtClean="0"/>
              <a:t> using correlation distance and average linkage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Each clusters was sorted by overlap with SE then by correlation with average cluster profile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Clusters were then visualized using various values to demonstrate different aspects</a:t>
            </a:r>
          </a:p>
          <a:p>
            <a:pPr algn="ctr"/>
            <a:r>
              <a:rPr lang="en-US" dirty="0" smtClean="0"/>
              <a:t>Next slides show those different values</a:t>
            </a:r>
          </a:p>
          <a:p>
            <a:pPr algn="ctr"/>
            <a:r>
              <a:rPr lang="en-US" dirty="0" smtClean="0"/>
              <a:t>Excel file has clusters indicated for each site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Bottom purple </a:t>
            </a:r>
            <a:r>
              <a:rPr lang="en-US" dirty="0" err="1" smtClean="0"/>
              <a:t>heatmap</a:t>
            </a:r>
            <a:r>
              <a:rPr lang="en-US" dirty="0" smtClean="0"/>
              <a:t> shows:</a:t>
            </a:r>
          </a:p>
          <a:p>
            <a:pPr algn="ctr"/>
            <a:r>
              <a:rPr lang="en-US" dirty="0" smtClean="0"/>
              <a:t>First row: number of sites in each cluster, average color in first row indicate</a:t>
            </a:r>
          </a:p>
          <a:p>
            <a:pPr algn="ctr"/>
            <a:r>
              <a:rPr lang="en-US" dirty="0" smtClean="0"/>
              <a:t>min(white) to max(purple) cluster based on % sites overlapping SE</a:t>
            </a:r>
          </a:p>
          <a:p>
            <a:pPr algn="ctr"/>
            <a:r>
              <a:rPr lang="en-US" dirty="0" smtClean="0"/>
              <a:t>Second row: ticks indicate sites with SE, % of those sites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23707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082940" y="0"/>
            <a:ext cx="96135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Clustering by original CHIP signal </a:t>
            </a:r>
            <a:r>
              <a:rPr lang="en-US" dirty="0" smtClean="0"/>
              <a:t>(only log2 scaled), original values shown</a:t>
            </a:r>
          </a:p>
          <a:p>
            <a:pPr algn="ctr"/>
            <a:r>
              <a:rPr lang="en-US" dirty="0" smtClean="0"/>
              <a:t>blue = 0.5 (average background signal), red = 5 (relatively good CHIP signal)</a:t>
            </a:r>
          </a:p>
          <a:p>
            <a:pPr algn="ctr"/>
            <a:r>
              <a:rPr lang="en-US" dirty="0" smtClean="0"/>
              <a:t>Dirtier looking clustering compared to normalized data. Note ho IRF2BP2 or GSE1 have no say in this.</a:t>
            </a:r>
          </a:p>
          <a:p>
            <a:pPr algn="ctr"/>
            <a:r>
              <a:rPr lang="en-US" dirty="0" smtClean="0"/>
              <a:t>CTCF, PU1, IRF8 are hogs that drives a lot of it due to very high CHIP signal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99" y="1288200"/>
            <a:ext cx="10764001" cy="5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81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192883" y="0"/>
            <a:ext cx="11393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Normalized values used for clustering</a:t>
            </a:r>
          </a:p>
          <a:p>
            <a:pPr algn="ctr"/>
            <a:r>
              <a:rPr lang="en-US" dirty="0" smtClean="0"/>
              <a:t>Original CHIP signal shown (only log2 scaled) blue = 0.5 (average background signal), red = 5 (relatively good CHIP signal)</a:t>
            </a:r>
          </a:p>
          <a:p>
            <a:pPr algn="ctr"/>
            <a:r>
              <a:rPr lang="en-US" dirty="0" smtClean="0"/>
              <a:t>Hard to interpret due to big inequality in CHIP pulldown efficiency between factors (</a:t>
            </a:r>
            <a:r>
              <a:rPr lang="en-US" dirty="0" err="1" smtClean="0"/>
              <a:t>i.g</a:t>
            </a:r>
            <a:r>
              <a:rPr lang="en-US" dirty="0" smtClean="0"/>
              <a:t> IRF2BP2  or GSE1)</a:t>
            </a:r>
          </a:p>
          <a:p>
            <a:pPr algn="ctr"/>
            <a:r>
              <a:rPr lang="en-US" dirty="0" smtClean="0"/>
              <a:t>Other shown values have other problems, so you may end up using this one anyway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82" y="1262800"/>
            <a:ext cx="10764001" cy="53760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304217" y="6484911"/>
            <a:ext cx="9458543" cy="307777"/>
            <a:chOff x="1304217" y="6484911"/>
            <a:chExt cx="9458543" cy="307777"/>
          </a:xfrm>
        </p:grpSpPr>
        <p:sp>
          <p:nvSpPr>
            <p:cNvPr id="3" name="TextBox 2"/>
            <p:cNvSpPr txBox="1"/>
            <p:nvPr/>
          </p:nvSpPr>
          <p:spPr>
            <a:xfrm>
              <a:off x="1304217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006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768752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8872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94287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54996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6675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807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93934" y="6484911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72829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59308" y="6484911"/>
              <a:ext cx="37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744086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191775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79040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252188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75499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248634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534273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855440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0379322" y="6484911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  <a:endParaRPr lang="en-US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3586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7177</TotalTime>
  <Words>17513</Words>
  <Application>Microsoft Macintosh PowerPoint</Application>
  <PresentationFormat>Widescreen</PresentationFormat>
  <Paragraphs>9259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Kossenkov</dc:creator>
  <cp:lastModifiedBy>Maxim Pimkin</cp:lastModifiedBy>
  <cp:revision>29</cp:revision>
  <dcterms:created xsi:type="dcterms:W3CDTF">2019-07-12T17:00:11Z</dcterms:created>
  <dcterms:modified xsi:type="dcterms:W3CDTF">2019-10-01T13:08:43Z</dcterms:modified>
</cp:coreProperties>
</file>

<file path=docProps/thumbnail.jpeg>
</file>